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68" r:id="rId3"/>
    <p:sldId id="263" r:id="rId4"/>
    <p:sldId id="270" r:id="rId5"/>
    <p:sldId id="265" r:id="rId6"/>
    <p:sldId id="267" r:id="rId7"/>
    <p:sldId id="273" r:id="rId8"/>
    <p:sldId id="272" r:id="rId9"/>
    <p:sldId id="269" r:id="rId10"/>
    <p:sldId id="274" r:id="rId11"/>
    <p:sldId id="266" r:id="rId12"/>
    <p:sldId id="261" r:id="rId13"/>
    <p:sldId id="258" r:id="rId14"/>
    <p:sldId id="259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9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4"/>
    <p:restoredTop sz="87062"/>
  </p:normalViewPr>
  <p:slideViewPr>
    <p:cSldViewPr snapToGrid="0" snapToObjects="1">
      <p:cViewPr>
        <p:scale>
          <a:sx n="104" d="100"/>
          <a:sy n="104" d="100"/>
        </p:scale>
        <p:origin x="-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3C17C4-49F6-8D4D-BBA7-29F6E33BA7B2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74DBF-CA0C-064B-BF53-CB41F4E94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P(I,D,G,S,L,A,J) = P(I)P(D)P(G|I,D)P(S|I)P(L|G)P(A)P(J|A,S,L)</a:t>
            </a:r>
          </a:p>
          <a:p>
            <a:r>
              <a:rPr lang="en-US" dirty="0"/>
              <a:t>P(I,D,G,S,L,A,J) = 0.4 * 0.7 * 0.7 * 0.99 * 0.95 * 0.6 *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39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P(I,D,G,S,L,A,J) = P(I)P(D)P(G|I,D)P(S|I)P(L|G)P(A)P(J|A,S,L)</a:t>
            </a:r>
          </a:p>
          <a:p>
            <a:r>
              <a:rPr lang="en-US" dirty="0"/>
              <a:t>P(I,D,G,S,L,A,J) = 0.4 * 0.7 * 0.7 * 0.99 * 0.95 * 0.6 * 0.9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5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  <a:p>
            <a:r>
              <a:rPr lang="en-US" dirty="0"/>
              <a:t>P(I,D,G,S,L,A|J=1) = P(I,D,G,S,L,A) / P(J=1)</a:t>
            </a:r>
          </a:p>
          <a:p>
            <a:r>
              <a:rPr lang="en-US" dirty="0"/>
              <a:t>P(I,D,G,S,L,A,J) = P(I)P(D)P(G|D,I)P(L|G)P(S|I)P(A)P(J|A,S,L)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0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r>
              <a:rPr lang="en-US" dirty="0"/>
              <a:t>P(I|J=1) = P(I) / P(J=1)</a:t>
            </a:r>
          </a:p>
          <a:p>
            <a:r>
              <a:rPr lang="en-US" dirty="0"/>
              <a:t>I = </a:t>
            </a:r>
            <a:r>
              <a:rPr lang="en-US" dirty="0" err="1"/>
              <a:t>i</a:t>
            </a:r>
            <a:r>
              <a:rPr lang="en-US" dirty="0"/>
              <a:t>_{1}, D = d_{0}, G = g_{0}, L = l_{1}, S = s_{1}, A = a_{1}, J = j_{1} </a:t>
            </a:r>
          </a:p>
          <a:p>
            <a:r>
              <a:rPr lang="en-US" dirty="0"/>
              <a:t>P(I = 0, J = 1) = 0.9*0.6*0.8*0.9*0.9*0.3*0.6 = 0.0629856</a:t>
            </a:r>
          </a:p>
          <a:p>
            <a:endParaRPr lang="en-US" dirty="0"/>
          </a:p>
          <a:p>
            <a:r>
              <a:rPr lang="en-US" dirty="0"/>
              <a:t>I = </a:t>
            </a:r>
            <a:r>
              <a:rPr lang="en-US" dirty="0" err="1"/>
              <a:t>i</a:t>
            </a:r>
            <a:r>
              <a:rPr lang="en-US" dirty="0"/>
              <a:t>_{0}, D = d_{0}, G = g_{0}, L = l_{1}, S = s_{0}, A = a_{1}, J = j_{1}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P(I = 1, J = 1) = 0.9*0.6*0.8*0.9*0.9*0.3*0.6 = 0.0387828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P(I = 0 | J = 1) = 0.0387/(0.0629+0.0387) = 0.381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28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99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72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55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5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Github</a:t>
            </a:r>
            <a:r>
              <a:rPr lang="en-US" dirty="0"/>
              <a:t> code: https://</a:t>
            </a:r>
            <a:r>
              <a:rPr lang="en-US" dirty="0" err="1"/>
              <a:t>github.com</a:t>
            </a:r>
            <a:r>
              <a:rPr lang="en-US" dirty="0"/>
              <a:t>/Mihir2/</a:t>
            </a:r>
            <a:r>
              <a:rPr lang="en-US" dirty="0" err="1"/>
              <a:t>Student_Bayesian_Network</a:t>
            </a:r>
            <a:r>
              <a:rPr lang="en-US" dirty="0"/>
              <a:t>/blob/master/PGM-</a:t>
            </a:r>
            <a:r>
              <a:rPr lang="en-US" dirty="0" err="1"/>
              <a:t>Student.ipynb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C74DBF-CA0C-064B-BF53-CB41F4E94F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7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49E5-7A78-434E-8684-A3226A3F00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C5C0D-8657-6E41-88F9-6AFCB75DA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B97E3-BB12-DB4D-B11A-A2D923AFC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D17E9-2E5E-2747-A257-186F04EE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CAE3-7447-8948-961F-6FEE92041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13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841C-7233-4A47-9561-5393958E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8B9526-7EBB-9844-97FE-255DCD736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D686F-7057-224C-BB32-6E621C5E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070F0-B867-F94D-BAD2-48C50976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4A050-65BF-0943-85BB-DEED3E5EE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99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78DC3D-7854-9046-B54C-1EE00A2D7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E9A1C3-CE56-F84E-B3DF-53DA8647A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F328F-8312-3649-9F58-5502B0B57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6A94AF-E8E8-C24E-94BC-F15928F24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552B4-BE24-7F43-9502-F0B5EEAA6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0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E6B1-8811-1142-A41D-94C89293C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5502-7AAE-2A4C-AC89-B0C1CC40D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5C41-7738-D741-ACA7-0E5C025BC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E881B-BC83-7149-8F79-ACB8AB7A4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0FBDD-28EA-A942-8FC2-FDC3F280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6933-3083-5940-8A74-F330D68D5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A6541-32B6-0343-98A1-E62EC989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636B5-3D3A-7A4C-BA0A-5DEC65BC4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E2F6-A867-6746-BE99-8A789492D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8CE4D-35C8-2744-9D70-12EBEDF8C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3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03BA-6499-254E-A818-085F00D0A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CC75-A0D5-7E4A-A029-7FC8956AA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A3158-4541-E047-8839-0E4855F31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18DD2-B2B2-CD44-8A87-719690B8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3FA18-EB92-114D-9152-84DD8E3D5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3317A-30FB-C743-BE98-E23A4578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604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46843-57E7-FC42-9D63-538D787E1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8E2C69-C52F-8045-BFC2-FFCBAC803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E6876-EF53-0446-AD37-BC788EBAA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3E636-9873-FB4E-8C29-1DBB6E193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8A0A4A-BFE1-E94E-AEE1-BD5E2466A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4372B5-8427-1D4B-8C20-65ACB5A40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E5E2EC-FE25-9E4B-9B7B-E31B60C4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6B87A5-6856-124F-8A07-2E72DAC9D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0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E29B-915B-8242-B472-7E9E0659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78C5FC-B73D-7846-B62F-4169B19F3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1C035-5F3A-CA4E-93D9-C378B3C8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D6100-0611-AF46-8BFC-640959941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8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A935D-3CB2-2648-A661-87B787310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1515E-D1E9-9749-9B7D-017FE5CD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C1EC9-038C-2C48-A0DE-DCC5487BD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6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E2632-BC65-FF40-BA12-983B3E5AD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95217-48E6-B64F-BA3B-5274460F7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E15CE-BADA-BF46-AFEE-532D0F29F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0CD886-7268-0B4F-A859-BEA698148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C8EFF-6960-0344-94B1-4DBE2FA9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9982AD-8EFE-D34B-82F8-620E47D7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18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A3D4-93D3-CC4D-BA47-408D34A9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3DFCE4-0157-ED42-B683-DC5742BB8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0844E-18D6-7543-8042-3675C70D44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2090-0890-8940-AA9F-5BC65A2F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82FE13-E721-204F-B75C-F6B18776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4C88B-C15F-4A45-B2CE-00D7FA7B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32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0F8F55-9DAA-1C46-A5F8-A2FA2649F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F6DF1-1434-F140-BA6B-1D5478CE6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5640F7-73A8-0B47-9B35-2705BE417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44225-1D66-F545-BFC6-B50940DD3ABF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DEC9A-2234-594E-9C1B-50B0FD3A6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03C1A-F91B-A24C-9C36-A07B28FE4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97F64-739B-4E49-9AA0-F84EF4258E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88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tiff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tiff"/><Relationship Id="rId4" Type="http://schemas.openxmlformats.org/officeDocument/2006/relationships/image" Target="../media/image43.tiff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11" Type="http://schemas.openxmlformats.org/officeDocument/2006/relationships/image" Target="../media/image26.png"/><Relationship Id="rId5" Type="http://schemas.openxmlformats.org/officeDocument/2006/relationships/image" Target="../media/image20.tiff"/><Relationship Id="rId10" Type="http://schemas.openxmlformats.org/officeDocument/2006/relationships/image" Target="../media/image25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7" y="29669"/>
            <a:ext cx="10515600" cy="1325563"/>
          </a:xfrm>
        </p:spPr>
        <p:txBody>
          <a:bodyPr/>
          <a:lstStyle/>
          <a:p>
            <a:r>
              <a:rPr lang="en-US" dirty="0"/>
              <a:t>Joint Probability Inference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515005" y="15383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probable setting for all variables 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difficult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 grade </a:t>
            </a:r>
            <a:r>
              <a:rPr lang="en-US" dirty="0"/>
              <a:t>in course;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score </a:t>
            </a:r>
            <a:r>
              <a:rPr lang="en-US" dirty="0"/>
              <a:t>on SAT;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Weak</a:t>
            </a:r>
            <a:r>
              <a:rPr lang="en-US" dirty="0"/>
              <a:t> letter of recommendation;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</a:t>
            </a:r>
            <a:r>
              <a:rPr lang="en-US" b="1" dirty="0"/>
              <a:t>applies</a:t>
            </a:r>
            <a:r>
              <a:rPr lang="en-US" dirty="0"/>
              <a:t> for the job;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</a:t>
            </a:r>
            <a:r>
              <a:rPr lang="en-US" b="1" dirty="0"/>
              <a:t>does not get </a:t>
            </a:r>
            <a:r>
              <a:rPr lang="en-US" dirty="0"/>
              <a:t>the job.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E886033-3BA4-2645-932C-BDF6D1634432}"/>
              </a:ext>
            </a:extLst>
          </p:cNvPr>
          <p:cNvGrpSpPr/>
          <p:nvPr/>
        </p:nvGrpSpPr>
        <p:grpSpPr>
          <a:xfrm>
            <a:off x="6815106" y="1405334"/>
            <a:ext cx="5265539" cy="4882692"/>
            <a:chOff x="557720" y="1355232"/>
            <a:chExt cx="5265539" cy="488269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9C23CC7-FA89-AE4D-B244-0D3C9DFC0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798"/>
            <a:stretch/>
          </p:blipFill>
          <p:spPr>
            <a:xfrm>
              <a:off x="984288" y="5842143"/>
              <a:ext cx="4318000" cy="395781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23AE693-81BC-8844-AE3E-53EDCE50CC86}"/>
                </a:ext>
              </a:extLst>
            </p:cNvPr>
            <p:cNvGrpSpPr/>
            <p:nvPr/>
          </p:nvGrpSpPr>
          <p:grpSpPr>
            <a:xfrm>
              <a:off x="557720" y="1355232"/>
              <a:ext cx="5265539" cy="3198863"/>
              <a:chOff x="404446" y="2070198"/>
              <a:chExt cx="5265539" cy="3198863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1D2947-0E61-694A-9555-1E63B796E97A}"/>
                  </a:ext>
                </a:extLst>
              </p:cNvPr>
              <p:cNvSpPr/>
              <p:nvPr/>
            </p:nvSpPr>
            <p:spPr>
              <a:xfrm>
                <a:off x="1337530" y="3934549"/>
                <a:ext cx="357187" cy="24288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49856D8-8DD7-9045-89D8-5433630118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0021"/>
              <a:stretch/>
            </p:blipFill>
            <p:spPr>
              <a:xfrm>
                <a:off x="1164095" y="2564923"/>
                <a:ext cx="4318000" cy="2082244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079EED78-590B-3D47-B552-05E03E6BC6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583" t="5261" r="66561" b="77483"/>
              <a:stretch/>
            </p:blipFill>
            <p:spPr>
              <a:xfrm>
                <a:off x="404446" y="2093644"/>
                <a:ext cx="1207477" cy="74728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ABF5492-40C0-F94E-BA4F-5C0CC0DDE4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365" t="31719" r="58284" b="37777"/>
              <a:stretch/>
            </p:blipFill>
            <p:spPr>
              <a:xfrm>
                <a:off x="541480" y="3139850"/>
                <a:ext cx="1409352" cy="98104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A15E448-8961-784D-BF19-1C7DAB7D1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8878" t="5260" r="9265" b="78297"/>
              <a:stretch/>
            </p:blipFill>
            <p:spPr>
              <a:xfrm>
                <a:off x="3645876" y="2070198"/>
                <a:ext cx="1207478" cy="71211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E66F544-46DE-0040-9FB6-A27C9775AB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67180" t="43986" r="7646" b="33361"/>
              <a:stretch/>
            </p:blipFill>
            <p:spPr>
              <a:xfrm>
                <a:off x="4628044" y="3704363"/>
                <a:ext cx="1041941" cy="734998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040EE3F-AA37-7945-B010-FFDE68D628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0058" t="59394" r="34546" b="10102"/>
              <a:stretch/>
            </p:blipFill>
            <p:spPr>
              <a:xfrm>
                <a:off x="1611923" y="4288015"/>
                <a:ext cx="1041942" cy="981046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75879D-BF53-4046-AAD5-564CE5D0B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8179" y="4056824"/>
              <a:ext cx="1041942" cy="1660696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B81C0FD-4228-CD4A-A850-E2EF4AFF0E69}"/>
                </a:ext>
              </a:extLst>
            </p:cNvPr>
            <p:cNvCxnSpPr>
              <a:cxnSpLocks/>
            </p:cNvCxnSpPr>
            <p:nvPr/>
          </p:nvCxnSpPr>
          <p:spPr>
            <a:xfrm>
              <a:off x="3799150" y="3932201"/>
              <a:ext cx="181835" cy="124623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84E109-5CA1-BA4A-A0AD-133D5930ED88}"/>
                </a:ext>
              </a:extLst>
            </p:cNvPr>
            <p:cNvCxnSpPr>
              <a:cxnSpLocks/>
            </p:cNvCxnSpPr>
            <p:nvPr/>
          </p:nvCxnSpPr>
          <p:spPr>
            <a:xfrm>
              <a:off x="3799150" y="3932201"/>
              <a:ext cx="360474" cy="124623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22CEEFF-2503-1B43-9919-877B0830A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4985" y="2462105"/>
              <a:ext cx="537575" cy="412719"/>
            </a:xfrm>
            <a:prstGeom prst="rect">
              <a:avLst/>
            </a:prstGeom>
          </p:spPr>
        </p:pic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1E9FE55-CBFC-8841-B8A6-E637938FE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9151" y="2874824"/>
              <a:ext cx="32898" cy="144670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FEBA954-7CDB-874D-99A0-864DB22CD6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17049" y="2874824"/>
              <a:ext cx="123231" cy="144669"/>
            </a:xfrm>
            <a:prstGeom prst="line">
              <a:avLst/>
            </a:prstGeom>
            <a:ln>
              <a:solidFill>
                <a:srgbClr val="91909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03EC1A3-3D3E-084E-A62B-7AEA83D4731E}"/>
              </a:ext>
            </a:extLst>
          </p:cNvPr>
          <p:cNvSpPr txBox="1"/>
          <p:nvPr/>
        </p:nvSpPr>
        <p:spPr>
          <a:xfrm>
            <a:off x="474067" y="3797637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A1CC6A-7B35-0846-B9A9-62FEE04A2476}"/>
              </a:ext>
            </a:extLst>
          </p:cNvPr>
          <p:cNvSpPr txBox="1"/>
          <p:nvPr/>
        </p:nvSpPr>
        <p:spPr>
          <a:xfrm>
            <a:off x="513184" y="1170566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2058-8974-114F-B32D-88A35D8B6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94" y="4189329"/>
            <a:ext cx="5769924" cy="173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6F8B7-3884-3F40-A362-AF124F17C4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794" y="4865488"/>
            <a:ext cx="4515602" cy="17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C2949-93DF-1D41-B1C1-68033D0FEF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94" y="5213755"/>
            <a:ext cx="2624452" cy="1736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D86C21-10ED-6D40-8807-B98910F5E1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445" y="4537595"/>
            <a:ext cx="4285531" cy="1680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E64AF-29E9-9546-9611-BC1516C36488}"/>
              </a:ext>
            </a:extLst>
          </p:cNvPr>
          <p:cNvSpPr txBox="1"/>
          <p:nvPr/>
        </p:nvSpPr>
        <p:spPr>
          <a:xfrm>
            <a:off x="474067" y="5641695"/>
            <a:ext cx="6446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Similarly, we have calculated joint probability for each of 192 combinations of input variables.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4160561-96FB-D34C-9984-BF3BBF28A30A}"/>
              </a:ext>
            </a:extLst>
          </p:cNvPr>
          <p:cNvSpPr/>
          <p:nvPr/>
        </p:nvSpPr>
        <p:spPr>
          <a:xfrm>
            <a:off x="7347907" y="1388969"/>
            <a:ext cx="427703" cy="688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20CA42-1C4E-294C-9811-7B74F7A2588F}"/>
              </a:ext>
            </a:extLst>
          </p:cNvPr>
          <p:cNvSpPr/>
          <p:nvPr/>
        </p:nvSpPr>
        <p:spPr>
          <a:xfrm>
            <a:off x="10303509" y="1358847"/>
            <a:ext cx="427703" cy="688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5570EFB-F6A5-C04F-B91F-D402ADD952A6}"/>
              </a:ext>
            </a:extLst>
          </p:cNvPr>
          <p:cNvSpPr/>
          <p:nvPr/>
        </p:nvSpPr>
        <p:spPr>
          <a:xfrm>
            <a:off x="7919655" y="2849048"/>
            <a:ext cx="357187" cy="2825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0656D0-B88D-CD4E-A8DC-BBE3AFD1DFEF}"/>
              </a:ext>
            </a:extLst>
          </p:cNvPr>
          <p:cNvSpPr/>
          <p:nvPr/>
        </p:nvSpPr>
        <p:spPr>
          <a:xfrm>
            <a:off x="8276843" y="4312283"/>
            <a:ext cx="373670" cy="2148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D8BD28-3B1E-A442-8775-D3A6FE43A2D2}"/>
              </a:ext>
            </a:extLst>
          </p:cNvPr>
          <p:cNvSpPr/>
          <p:nvPr/>
        </p:nvSpPr>
        <p:spPr>
          <a:xfrm>
            <a:off x="11195656" y="3405495"/>
            <a:ext cx="373670" cy="180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B9253EF-CBE8-3143-9FA2-D9F567FED594}"/>
              </a:ext>
            </a:extLst>
          </p:cNvPr>
          <p:cNvSpPr/>
          <p:nvPr/>
        </p:nvSpPr>
        <p:spPr>
          <a:xfrm>
            <a:off x="9955041" y="2717952"/>
            <a:ext cx="268788" cy="179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F4424E5-C10C-2549-90C4-80601FC92473}"/>
              </a:ext>
            </a:extLst>
          </p:cNvPr>
          <p:cNvSpPr/>
          <p:nvPr/>
        </p:nvSpPr>
        <p:spPr>
          <a:xfrm>
            <a:off x="10046068" y="5007251"/>
            <a:ext cx="292678" cy="1941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0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57F7-605E-3246-9E25-AEAC2AED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895" y="288985"/>
            <a:ext cx="12119019" cy="1325563"/>
          </a:xfrm>
        </p:spPr>
        <p:txBody>
          <a:bodyPr>
            <a:normAutofit/>
          </a:bodyPr>
          <a:lstStyle/>
          <a:p>
            <a:r>
              <a:rPr lang="en-US" dirty="0"/>
              <a:t>Explainable System v/s High performance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3B2D3-DD5B-2246-B5E6-32E82A10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328" y="1395993"/>
            <a:ext cx="4804408" cy="286323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03F5103-0BCB-8840-B98B-D1A0D560AB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423" b="6931"/>
          <a:stretch/>
        </p:blipFill>
        <p:spPr>
          <a:xfrm>
            <a:off x="165307" y="4377329"/>
            <a:ext cx="5626157" cy="111151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B35D9F2-5E30-9F4F-A2D7-33ADCB515C58}"/>
              </a:ext>
            </a:extLst>
          </p:cNvPr>
          <p:cNvSpPr txBox="1"/>
          <p:nvPr/>
        </p:nvSpPr>
        <p:spPr>
          <a:xfrm>
            <a:off x="165307" y="5645685"/>
            <a:ext cx="303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Explainable System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91.875%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88.5%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CCFC4CA-A74E-1D4B-AF59-213C61D1E738}"/>
              </a:ext>
            </a:extLst>
          </p:cNvPr>
          <p:cNvSpPr txBox="1"/>
          <p:nvPr/>
        </p:nvSpPr>
        <p:spPr>
          <a:xfrm>
            <a:off x="6285182" y="5091687"/>
            <a:ext cx="2913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Performance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94.62%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0.1580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0.1534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Testing Accuracy: 96%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B36A738-7E29-B842-97D6-99DECD606754}"/>
              </a:ext>
            </a:extLst>
          </p:cNvPr>
          <p:cNvSpPr/>
          <p:nvPr/>
        </p:nvSpPr>
        <p:spPr>
          <a:xfrm>
            <a:off x="7036871" y="2563246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AC0B38FE-8666-0140-B75D-EE9E0A28E51E}"/>
              </a:ext>
            </a:extLst>
          </p:cNvPr>
          <p:cNvSpPr/>
          <p:nvPr/>
        </p:nvSpPr>
        <p:spPr>
          <a:xfrm>
            <a:off x="7036871" y="3542434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D631C6A-E6D4-7745-AE67-0964E8402322}"/>
              </a:ext>
            </a:extLst>
          </p:cNvPr>
          <p:cNvSpPr/>
          <p:nvPr/>
        </p:nvSpPr>
        <p:spPr>
          <a:xfrm>
            <a:off x="8985826" y="1965936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11D5E8E-F121-7245-BD33-D94BADD9CB1B}"/>
              </a:ext>
            </a:extLst>
          </p:cNvPr>
          <p:cNvCxnSpPr>
            <a:stCxn id="58" idx="6"/>
            <a:endCxn id="60" idx="2"/>
          </p:cNvCxnSpPr>
          <p:nvPr/>
        </p:nvCxnSpPr>
        <p:spPr>
          <a:xfrm flipV="1">
            <a:off x="7588698" y="2264591"/>
            <a:ext cx="1397128" cy="59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CE3467A-87CD-964F-96F1-371955CAC6DF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7588698" y="2264591"/>
            <a:ext cx="1397128" cy="157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B2FA4DF-1F86-704B-8BA2-05EACBE7F167}"/>
              </a:ext>
            </a:extLst>
          </p:cNvPr>
          <p:cNvSpPr txBox="1"/>
          <p:nvPr/>
        </p:nvSpPr>
        <p:spPr>
          <a:xfrm>
            <a:off x="6468322" y="3691895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13F6832-F8C5-484A-91EB-006FE7A6D441}"/>
              </a:ext>
            </a:extLst>
          </p:cNvPr>
          <p:cNvSpPr txBox="1"/>
          <p:nvPr/>
        </p:nvSpPr>
        <p:spPr>
          <a:xfrm>
            <a:off x="5824679" y="268350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= {0, </a:t>
            </a:r>
            <a:r>
              <a:rPr lang="en-US" b="1" dirty="0"/>
              <a:t>1</a:t>
            </a:r>
            <a:r>
              <a:rPr lang="en-US" dirty="0"/>
              <a:t>}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78AE09B-DBB1-204B-843E-05DE8CEA94EC}"/>
              </a:ext>
            </a:extLst>
          </p:cNvPr>
          <p:cNvCxnSpPr>
            <a:cxnSpLocks/>
            <a:endCxn id="60" idx="6"/>
          </p:cNvCxnSpPr>
          <p:nvPr/>
        </p:nvCxnSpPr>
        <p:spPr>
          <a:xfrm flipH="1">
            <a:off x="9537653" y="2264591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FA8B013-37E2-1A47-9EEF-4A3C5A71505C}"/>
              </a:ext>
            </a:extLst>
          </p:cNvPr>
          <p:cNvSpPr txBox="1"/>
          <p:nvPr/>
        </p:nvSpPr>
        <p:spPr>
          <a:xfrm>
            <a:off x="9943163" y="2071865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{0}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ED84D61-369E-4748-835B-5D4EEDAA127B}"/>
              </a:ext>
            </a:extLst>
          </p:cNvPr>
          <p:cNvSpPr txBox="1"/>
          <p:nvPr/>
        </p:nvSpPr>
        <p:spPr>
          <a:xfrm>
            <a:off x="8759293" y="1577239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85BA20-B792-964B-A926-6F07A0BB6D6B}"/>
              </a:ext>
            </a:extLst>
          </p:cNvPr>
          <p:cNvSpPr/>
          <p:nvPr/>
        </p:nvSpPr>
        <p:spPr>
          <a:xfrm>
            <a:off x="8985825" y="302983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EDE4E20-AF6C-7341-A26F-345A8D883D6F}"/>
              </a:ext>
            </a:extLst>
          </p:cNvPr>
          <p:cNvCxnSpPr>
            <a:cxnSpLocks/>
            <a:stCxn id="58" idx="6"/>
            <a:endCxn id="68" idx="2"/>
          </p:cNvCxnSpPr>
          <p:nvPr/>
        </p:nvCxnSpPr>
        <p:spPr>
          <a:xfrm>
            <a:off x="7588698" y="2861901"/>
            <a:ext cx="1397127" cy="46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1338EF-66FA-2B4F-BB44-51A6E3AF0974}"/>
              </a:ext>
            </a:extLst>
          </p:cNvPr>
          <p:cNvCxnSpPr>
            <a:cxnSpLocks/>
            <a:stCxn id="59" idx="6"/>
            <a:endCxn id="68" idx="2"/>
          </p:cNvCxnSpPr>
          <p:nvPr/>
        </p:nvCxnSpPr>
        <p:spPr>
          <a:xfrm flipV="1">
            <a:off x="7588698" y="3328490"/>
            <a:ext cx="1397127" cy="512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D62BA9E-F499-5042-A454-AB54121E293F}"/>
              </a:ext>
            </a:extLst>
          </p:cNvPr>
          <p:cNvSpPr txBox="1"/>
          <p:nvPr/>
        </p:nvSpPr>
        <p:spPr>
          <a:xfrm>
            <a:off x="9943163" y="3173102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{1}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5FDD328-182A-0140-994B-FF170012FE8A}"/>
              </a:ext>
            </a:extLst>
          </p:cNvPr>
          <p:cNvCxnSpPr>
            <a:cxnSpLocks/>
          </p:cNvCxnSpPr>
          <p:nvPr/>
        </p:nvCxnSpPr>
        <p:spPr>
          <a:xfrm flipH="1">
            <a:off x="9545139" y="3328490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93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9A702-C745-314A-A4EC-443931942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0" y="2536825"/>
            <a:ext cx="2489200" cy="1325563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78447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 Inference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EED78-590B-3D47-B552-05E03E6B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87" y="1744672"/>
            <a:ext cx="5524500" cy="433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85D764-EA71-FF4A-A982-3E426E53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49" y="4439361"/>
            <a:ext cx="5484621" cy="3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6FEDD-97FF-B946-8F4F-1B3938862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487" y="4834649"/>
            <a:ext cx="5711251" cy="66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5904487" y="197247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probability that the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easy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 </a:t>
            </a:r>
            <a:r>
              <a:rPr lang="en-US" dirty="0"/>
              <a:t>in course;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score </a:t>
            </a:r>
            <a:r>
              <a:rPr lang="en-US" dirty="0"/>
              <a:t>on SAT;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gets a </a:t>
            </a:r>
            <a:r>
              <a:rPr lang="en-US" b="1" dirty="0"/>
              <a:t>weak letter of recommendation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total probability of this state is: </a:t>
            </a:r>
            <a:r>
              <a:rPr lang="en-US" b="1" i="1" dirty="0"/>
              <a:t>0.004608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FFC61D-E830-C84F-9718-53001A28ABA2}"/>
              </a:ext>
            </a:extLst>
          </p:cNvPr>
          <p:cNvSpPr/>
          <p:nvPr/>
        </p:nvSpPr>
        <p:spPr>
          <a:xfrm>
            <a:off x="4872038" y="1972472"/>
            <a:ext cx="357187" cy="613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896BF2-CA0D-FF4C-94C4-4876F0B0785B}"/>
              </a:ext>
            </a:extLst>
          </p:cNvPr>
          <p:cNvSpPr/>
          <p:nvPr/>
        </p:nvSpPr>
        <p:spPr>
          <a:xfrm>
            <a:off x="1152525" y="1972472"/>
            <a:ext cx="357187" cy="6135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1D2947-0E61-694A-9555-1E63B796E97A}"/>
              </a:ext>
            </a:extLst>
          </p:cNvPr>
          <p:cNvSpPr/>
          <p:nvPr/>
        </p:nvSpPr>
        <p:spPr>
          <a:xfrm>
            <a:off x="1747838" y="3914774"/>
            <a:ext cx="357187" cy="2428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BFC6BE1-E26E-434A-A4FC-EDA4CE28DF5F}"/>
              </a:ext>
            </a:extLst>
          </p:cNvPr>
          <p:cNvSpPr/>
          <p:nvPr/>
        </p:nvSpPr>
        <p:spPr>
          <a:xfrm>
            <a:off x="4795837" y="4309372"/>
            <a:ext cx="357187" cy="3340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7B48704-66A9-004F-A0D2-8C4648E31375}"/>
              </a:ext>
            </a:extLst>
          </p:cNvPr>
          <p:cNvSpPr/>
          <p:nvPr/>
        </p:nvSpPr>
        <p:spPr>
          <a:xfrm>
            <a:off x="3020796" y="5025547"/>
            <a:ext cx="357187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0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138" cy="1325563"/>
          </a:xfrm>
        </p:spPr>
        <p:txBody>
          <a:bodyPr/>
          <a:lstStyle/>
          <a:p>
            <a:r>
              <a:rPr lang="en-US" dirty="0"/>
              <a:t>Conditional Probability Inference (MAP Query 1)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862011" y="1690688"/>
            <a:ext cx="6310313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Given that professor gives a weak letter,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difficult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 grade </a:t>
            </a:r>
            <a:r>
              <a:rPr lang="en-US" dirty="0"/>
              <a:t>in the course;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low score </a:t>
            </a:r>
            <a:r>
              <a:rPr lang="en-US" dirty="0"/>
              <a:t>on SAT;</a:t>
            </a:r>
          </a:p>
          <a:p>
            <a:endParaRPr lang="en-US" sz="900" b="1" i="1" dirty="0"/>
          </a:p>
          <a:p>
            <a:r>
              <a:rPr lang="en-US" i="1" dirty="0"/>
              <a:t>Hence, the student got a weak letter of recommendation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551F42C-595E-C641-9E53-7694BB81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73" y="5342478"/>
            <a:ext cx="5394569" cy="8439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4844A3D-5500-0844-855E-BAFEA85D3E7E}"/>
              </a:ext>
            </a:extLst>
          </p:cNvPr>
          <p:cNvSpPr txBox="1"/>
          <p:nvPr/>
        </p:nvSpPr>
        <p:spPr>
          <a:xfrm>
            <a:off x="862012" y="4995090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PGMPY: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EB549A-9DC7-784A-823C-AAA867FDC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89" y="3950907"/>
            <a:ext cx="4476753" cy="2189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C318BBC-3E45-814D-92BB-A4C369882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589" y="4280435"/>
            <a:ext cx="4476753" cy="2120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DBFC70-1C14-F248-8258-7B7C8E3CD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89" y="4594160"/>
            <a:ext cx="1462092" cy="2122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2CA502-F0C4-314F-B3EB-068C37962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211" y="2478769"/>
            <a:ext cx="2450512" cy="12908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E691454-2300-FB4E-A579-3FAD7113E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660" y="4858014"/>
            <a:ext cx="2230944" cy="152381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922EA53-D1D6-EF48-8ED8-D1C624695E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4660" y="2478769"/>
            <a:ext cx="2223809" cy="12908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D77F70-EA43-1E49-A2EF-40431A10E6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9922" y="4906420"/>
            <a:ext cx="2230944" cy="135796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057EB00-0E8D-7A4E-B3C7-796CFD3207B7}"/>
              </a:ext>
            </a:extLst>
          </p:cNvPr>
          <p:cNvSpPr txBox="1"/>
          <p:nvPr/>
        </p:nvSpPr>
        <p:spPr>
          <a:xfrm>
            <a:off x="6774660" y="1829187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course Difficulty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4A5DC9-9A57-C344-BDEA-52EE98337949}"/>
              </a:ext>
            </a:extLst>
          </p:cNvPr>
          <p:cNvSpPr txBox="1"/>
          <p:nvPr/>
        </p:nvSpPr>
        <p:spPr>
          <a:xfrm>
            <a:off x="9503995" y="182918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3F5078-3EAF-674C-B250-C97A5E6D2B48}"/>
              </a:ext>
            </a:extLst>
          </p:cNvPr>
          <p:cNvSpPr txBox="1"/>
          <p:nvPr/>
        </p:nvSpPr>
        <p:spPr>
          <a:xfrm>
            <a:off x="6767525" y="4300531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grade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EE8E65-D4CA-C14B-8408-61FBAFDB4B1F}"/>
              </a:ext>
            </a:extLst>
          </p:cNvPr>
          <p:cNvSpPr txBox="1"/>
          <p:nvPr/>
        </p:nvSpPr>
        <p:spPr>
          <a:xfrm>
            <a:off x="9496860" y="432910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SAT score</a:t>
            </a:r>
          </a:p>
        </p:txBody>
      </p:sp>
    </p:spTree>
    <p:extLst>
      <p:ext uri="{BB962C8B-B14F-4D97-AF65-F5344CB8AC3E}">
        <p14:creationId xmlns:p14="http://schemas.microsoft.com/office/powerpoint/2010/main" val="240168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06138" cy="1325563"/>
          </a:xfrm>
        </p:spPr>
        <p:txBody>
          <a:bodyPr/>
          <a:lstStyle/>
          <a:p>
            <a:r>
              <a:rPr lang="en-US" dirty="0"/>
              <a:t>Conditional Probability Inference (MAP Query 2)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861961" y="1801022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that professor gives a weak letter,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easy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score </a:t>
            </a:r>
            <a:r>
              <a:rPr lang="en-US" dirty="0"/>
              <a:t>in course;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 score </a:t>
            </a:r>
            <a:r>
              <a:rPr lang="en-US" dirty="0"/>
              <a:t>on SAT;</a:t>
            </a:r>
          </a:p>
          <a:p>
            <a:endParaRPr lang="en-US" sz="900" b="1" i="1" dirty="0"/>
          </a:p>
          <a:p>
            <a:r>
              <a:rPr lang="en-US" i="1" dirty="0"/>
              <a:t>Hence, the student got a strong letter of recommendation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844A3D-5500-0844-855E-BAFEA85D3E7E}"/>
              </a:ext>
            </a:extLst>
          </p:cNvPr>
          <p:cNvSpPr txBox="1"/>
          <p:nvPr/>
        </p:nvSpPr>
        <p:spPr>
          <a:xfrm>
            <a:off x="838200" y="4932356"/>
            <a:ext cx="92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PGMPY: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F1D008-3D69-474F-93B6-6B12D524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22" y="5301688"/>
            <a:ext cx="5244577" cy="801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07C617-5A7E-CD4F-B2BD-118454EEE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01" y="4016210"/>
            <a:ext cx="4568248" cy="223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C2F150-0784-734F-AAE6-E4DA430EF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01" y="4368656"/>
            <a:ext cx="4476753" cy="212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6F0A63-067B-7A47-A26F-636323B97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01" y="4708909"/>
            <a:ext cx="1539302" cy="2234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5371D3-B700-3F4F-B46C-F44F36AD2081}"/>
              </a:ext>
            </a:extLst>
          </p:cNvPr>
          <p:cNvSpPr txBox="1"/>
          <p:nvPr/>
        </p:nvSpPr>
        <p:spPr>
          <a:xfrm>
            <a:off x="6774660" y="1829187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course Difficulty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C7B90-FD42-BA43-8CD2-B3B3C1309F95}"/>
              </a:ext>
            </a:extLst>
          </p:cNvPr>
          <p:cNvSpPr txBox="1"/>
          <p:nvPr/>
        </p:nvSpPr>
        <p:spPr>
          <a:xfrm>
            <a:off x="9503995" y="182918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4E92D8-12B7-1E4D-92D0-E883200E78F0}"/>
              </a:ext>
            </a:extLst>
          </p:cNvPr>
          <p:cNvSpPr txBox="1"/>
          <p:nvPr/>
        </p:nvSpPr>
        <p:spPr>
          <a:xfrm>
            <a:off x="6767525" y="4300531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grade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68D50C-586C-3645-BDCC-BF0AC52FBF32}"/>
              </a:ext>
            </a:extLst>
          </p:cNvPr>
          <p:cNvSpPr txBox="1"/>
          <p:nvPr/>
        </p:nvSpPr>
        <p:spPr>
          <a:xfrm>
            <a:off x="9496860" y="4329106"/>
            <a:ext cx="223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SAT score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23D7B-2D5B-F344-80A4-EAB290B700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747" b="76785"/>
          <a:stretch/>
        </p:blipFill>
        <p:spPr>
          <a:xfrm>
            <a:off x="9585614" y="4932356"/>
            <a:ext cx="2149325" cy="13100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4BDE7D1-F8AC-A145-B8CB-31C9B63FEA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214" b="46370"/>
          <a:stretch/>
        </p:blipFill>
        <p:spPr>
          <a:xfrm>
            <a:off x="6764105" y="4890737"/>
            <a:ext cx="2300965" cy="15481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A85B082-C5A9-D04B-AEE0-08CD9580A3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743" r="7734" b="22920"/>
          <a:stretch/>
        </p:blipFill>
        <p:spPr>
          <a:xfrm>
            <a:off x="6661327" y="2405397"/>
            <a:ext cx="2457610" cy="13750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1A35AE8-ED1B-2A4A-B8C7-54FEEC3103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6841"/>
          <a:stretch/>
        </p:blipFill>
        <p:spPr>
          <a:xfrm>
            <a:off x="9450898" y="2405397"/>
            <a:ext cx="2337137" cy="11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92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30" y="375311"/>
            <a:ext cx="11599069" cy="1325563"/>
          </a:xfrm>
        </p:spPr>
        <p:txBody>
          <a:bodyPr/>
          <a:lstStyle/>
          <a:p>
            <a:r>
              <a:rPr lang="en-US" dirty="0"/>
              <a:t>Conditional Probability Inference (MAP Query 3, 4)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814439" y="186076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that professor gives a weak letter or recommendation,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not intelligent</a:t>
            </a:r>
            <a:r>
              <a:rPr lang="en-US" dirty="0"/>
              <a:t>;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92EC1C-482B-F849-88CC-013598D21EDD}"/>
              </a:ext>
            </a:extLst>
          </p:cNvPr>
          <p:cNvSpPr txBox="1"/>
          <p:nvPr/>
        </p:nvSpPr>
        <p:spPr>
          <a:xfrm>
            <a:off x="7320457" y="1783333"/>
            <a:ext cx="38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 when recommendation is weak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114191C-A615-494A-8454-BDE73B5765C4}"/>
              </a:ext>
            </a:extLst>
          </p:cNvPr>
          <p:cNvSpPr/>
          <p:nvPr/>
        </p:nvSpPr>
        <p:spPr>
          <a:xfrm>
            <a:off x="814439" y="432885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Given that professor gives a strong letter of recommendation, the most probable explanation is that: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may or may </a:t>
            </a:r>
            <a:r>
              <a:rPr lang="en-US" b="1" dirty="0"/>
              <a:t>not be intelligent</a:t>
            </a:r>
            <a:r>
              <a:rPr lang="en-US" dirty="0"/>
              <a:t>;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9C3F91-D5DD-EE43-9276-05299A799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001" y="2367110"/>
            <a:ext cx="2361731" cy="12017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597A422-FF0F-A249-B295-3C1F21B79C63}"/>
              </a:ext>
            </a:extLst>
          </p:cNvPr>
          <p:cNvSpPr txBox="1"/>
          <p:nvPr/>
        </p:nvSpPr>
        <p:spPr>
          <a:xfrm>
            <a:off x="7320457" y="4247052"/>
            <a:ext cx="385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Probability of student intelligence when recommendation is strong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11FB4-3A43-B347-BB3C-450E7033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01" y="4975842"/>
            <a:ext cx="2361731" cy="12226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753E5-AA4D-E448-8830-9ADC2FEF3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39" y="2943978"/>
            <a:ext cx="5575300" cy="698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CCF2217-835E-CA4C-B57F-3594E59AC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589" y="5352196"/>
            <a:ext cx="54610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2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417" y="202350"/>
            <a:ext cx="10515600" cy="1325563"/>
          </a:xfrm>
        </p:spPr>
        <p:txBody>
          <a:bodyPr/>
          <a:lstStyle/>
          <a:p>
            <a:r>
              <a:rPr lang="en-US" dirty="0"/>
              <a:t>Joint Probability Inference - Combinations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3AC2BC-8D36-C44F-B369-8401CE33D3EA}"/>
              </a:ext>
            </a:extLst>
          </p:cNvPr>
          <p:cNvGrpSpPr/>
          <p:nvPr/>
        </p:nvGrpSpPr>
        <p:grpSpPr>
          <a:xfrm>
            <a:off x="5475224" y="1574326"/>
            <a:ext cx="6266418" cy="4738065"/>
            <a:chOff x="5451514" y="1218067"/>
            <a:chExt cx="6266418" cy="473806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8C2CF1B-D804-B24A-BA44-867AAAE9B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51515" y="1218067"/>
              <a:ext cx="6266417" cy="20476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6FED30-9C85-A24A-A546-8C745BA51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51514" y="3628020"/>
              <a:ext cx="6266417" cy="232811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E7488F5-F470-0349-A926-A7806D49FDEA}"/>
                </a:ext>
              </a:extLst>
            </p:cNvPr>
            <p:cNvSpPr txBox="1"/>
            <p:nvPr/>
          </p:nvSpPr>
          <p:spPr>
            <a:xfrm>
              <a:off x="5451514" y="322998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54ECFB4-457E-634D-94BF-51F1558B5F98}"/>
                </a:ext>
              </a:extLst>
            </p:cNvPr>
            <p:cNvSpPr txBox="1"/>
            <p:nvPr/>
          </p:nvSpPr>
          <p:spPr>
            <a:xfrm>
              <a:off x="11262121" y="319422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166810-419D-3844-8295-881DFB28168E}"/>
                </a:ext>
              </a:extLst>
            </p:cNvPr>
            <p:cNvSpPr txBox="1"/>
            <p:nvPr/>
          </p:nvSpPr>
          <p:spPr>
            <a:xfrm>
              <a:off x="8278820" y="3212275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748A52F-44CA-4645-843C-D4E971B4E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99" y="2900461"/>
            <a:ext cx="4339178" cy="164778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E663E6E-9E21-CD45-B64E-87178CAD2EE7}"/>
              </a:ext>
            </a:extLst>
          </p:cNvPr>
          <p:cNvSpPr/>
          <p:nvPr/>
        </p:nvSpPr>
        <p:spPr>
          <a:xfrm>
            <a:off x="5475224" y="1771650"/>
            <a:ext cx="6266417" cy="149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35012A-BB54-7047-B9E8-8ABA41C3D169}"/>
              </a:ext>
            </a:extLst>
          </p:cNvPr>
          <p:cNvSpPr txBox="1"/>
          <p:nvPr/>
        </p:nvSpPr>
        <p:spPr>
          <a:xfrm>
            <a:off x="3233455" y="1660189"/>
            <a:ext cx="224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probable setting</a:t>
            </a:r>
          </a:p>
        </p:txBody>
      </p:sp>
    </p:spTree>
    <p:extLst>
      <p:ext uri="{BB962C8B-B14F-4D97-AF65-F5344CB8AC3E}">
        <p14:creationId xmlns:p14="http://schemas.microsoft.com/office/powerpoint/2010/main" val="18580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7CCB1E94-F4B1-5144-A568-3FF70C1B1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400433" cy="1325563"/>
          </a:xfrm>
        </p:spPr>
        <p:txBody>
          <a:bodyPr/>
          <a:lstStyle/>
          <a:p>
            <a:r>
              <a:rPr lang="en-US" dirty="0"/>
              <a:t>Conditional Probability MAP Inference given Job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562BEC-0C4A-394D-AAEE-5A57A1676833}"/>
              </a:ext>
            </a:extLst>
          </p:cNvPr>
          <p:cNvSpPr/>
          <p:nvPr/>
        </p:nvSpPr>
        <p:spPr>
          <a:xfrm>
            <a:off x="474067" y="151662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probable explanation given student </a:t>
            </a:r>
            <a:r>
              <a:rPr lang="en-US" b="1" dirty="0"/>
              <a:t>gets job </a:t>
            </a:r>
            <a:r>
              <a:rPr lang="en-US" dirty="0"/>
              <a:t>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course is </a:t>
            </a:r>
            <a:r>
              <a:rPr lang="en-US" b="1" dirty="0"/>
              <a:t>easy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 grade</a:t>
            </a:r>
            <a:r>
              <a:rPr lang="en-US" dirty="0"/>
              <a:t>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High</a:t>
            </a:r>
            <a:r>
              <a:rPr lang="en-US" dirty="0"/>
              <a:t> </a:t>
            </a:r>
            <a:r>
              <a:rPr lang="en-US" b="1" dirty="0"/>
              <a:t>score </a:t>
            </a:r>
            <a:r>
              <a:rPr lang="en-US" dirty="0"/>
              <a:t>on his SAT;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Strong</a:t>
            </a:r>
            <a:r>
              <a:rPr lang="en-US" dirty="0"/>
              <a:t> letter of recommendation;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Applied</a:t>
            </a:r>
            <a:r>
              <a:rPr lang="en-US" dirty="0"/>
              <a:t> for the job;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E22DB6-C8CD-0743-85EA-1FAA26CCEF45}"/>
              </a:ext>
            </a:extLst>
          </p:cNvPr>
          <p:cNvSpPr txBox="1"/>
          <p:nvPr/>
        </p:nvSpPr>
        <p:spPr>
          <a:xfrm>
            <a:off x="432556" y="3766297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EA2A97E-16F0-9848-97F0-C8D3825E7E29}"/>
              </a:ext>
            </a:extLst>
          </p:cNvPr>
          <p:cNvSpPr txBox="1"/>
          <p:nvPr/>
        </p:nvSpPr>
        <p:spPr>
          <a:xfrm>
            <a:off x="472246" y="114883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77EEBE1-23A1-F841-8FDC-18EF3B36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4" y="4225381"/>
            <a:ext cx="5656819" cy="231416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E96A6AB-6880-BE41-98D9-980C18DF8CD1}"/>
              </a:ext>
            </a:extLst>
          </p:cNvPr>
          <p:cNvGrpSpPr/>
          <p:nvPr/>
        </p:nvGrpSpPr>
        <p:grpSpPr>
          <a:xfrm>
            <a:off x="6416549" y="1446714"/>
            <a:ext cx="5187373" cy="2504249"/>
            <a:chOff x="6575575" y="1516625"/>
            <a:chExt cx="5187373" cy="2504249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166556C-4AB4-3841-86CB-D87D1CBF4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5575" y="1516625"/>
              <a:ext cx="5187373" cy="2504249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1A8DD38-332A-2142-842B-2F6C99D13FAD}"/>
                </a:ext>
              </a:extLst>
            </p:cNvPr>
            <p:cNvSpPr/>
            <p:nvPr/>
          </p:nvSpPr>
          <p:spPr>
            <a:xfrm>
              <a:off x="6598295" y="1668052"/>
              <a:ext cx="5159145" cy="14250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5C585E5D-E1CE-0341-84FC-B6B7684E5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4" y="5081692"/>
            <a:ext cx="6165569" cy="24178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D38FDD1-3A8A-FA42-B0AB-458146553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784" y="5566955"/>
            <a:ext cx="7414801" cy="2417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DB7B817-C137-CB43-9DF0-BCE659A94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784" y="4646105"/>
            <a:ext cx="8070217" cy="24291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71C24FC-83F3-F044-95D9-2904910877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783" y="6052218"/>
            <a:ext cx="5476845" cy="23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0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400433" cy="1325563"/>
          </a:xfrm>
        </p:spPr>
        <p:txBody>
          <a:bodyPr/>
          <a:lstStyle/>
          <a:p>
            <a:r>
              <a:rPr lang="en-US" dirty="0"/>
              <a:t>Intelligence MAP Inference given Job =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476F43-0463-D845-ADA6-49FA53A0CD0B}"/>
              </a:ext>
            </a:extLst>
          </p:cNvPr>
          <p:cNvSpPr/>
          <p:nvPr/>
        </p:nvSpPr>
        <p:spPr>
          <a:xfrm>
            <a:off x="474067" y="151662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most probable explanation given student </a:t>
            </a:r>
            <a:r>
              <a:rPr lang="en-US" b="1" dirty="0"/>
              <a:t>gets job </a:t>
            </a:r>
            <a:r>
              <a:rPr lang="en-US" dirty="0"/>
              <a:t>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3EC1A3-3D3E-084E-A62B-7AEA83D4731E}"/>
              </a:ext>
            </a:extLst>
          </p:cNvPr>
          <p:cNvSpPr txBox="1"/>
          <p:nvPr/>
        </p:nvSpPr>
        <p:spPr>
          <a:xfrm>
            <a:off x="449593" y="2237672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A1CC6A-7B35-0846-B9A9-62FEE04A2476}"/>
              </a:ext>
            </a:extLst>
          </p:cNvPr>
          <p:cNvSpPr txBox="1"/>
          <p:nvPr/>
        </p:nvSpPr>
        <p:spPr>
          <a:xfrm>
            <a:off x="472246" y="1148835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EA836D-A364-7644-9447-A806AF49F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6" y="2774122"/>
            <a:ext cx="3217649" cy="2335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131B23-9B29-524B-9142-92818DEA40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733" b="-2995"/>
          <a:stretch/>
        </p:blipFill>
        <p:spPr>
          <a:xfrm>
            <a:off x="541187" y="3205173"/>
            <a:ext cx="6569534" cy="2474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EAAB2E-7CB2-6646-AE4C-7E4F1C83C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51" y="3835220"/>
            <a:ext cx="5554814" cy="2438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D7D1EE-C74B-AF4D-A090-05D9F35C4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952" y="4273705"/>
            <a:ext cx="5728985" cy="24552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B775AEB-0E04-1640-8A58-889AF802421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630" t="-679" r="12056" b="8897"/>
          <a:stretch/>
        </p:blipFill>
        <p:spPr>
          <a:xfrm>
            <a:off x="6130060" y="3820464"/>
            <a:ext cx="980661" cy="223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5E7F60F-987C-6940-973F-BD0BF12373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929" r="11976"/>
          <a:stretch/>
        </p:blipFill>
        <p:spPr>
          <a:xfrm>
            <a:off x="6303759" y="4263431"/>
            <a:ext cx="980661" cy="24552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63D736-F0A6-324D-B7F5-13398A1499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186" y="4993419"/>
            <a:ext cx="5483436" cy="2455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8D405FD-F6CB-B840-BD22-4D57275B65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208" y="5463639"/>
            <a:ext cx="5483414" cy="24552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F70550E-B5A7-E043-9535-B237406402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6736" y="2422338"/>
            <a:ext cx="2239735" cy="113369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0230DBE-A6BC-CD41-B139-CA4D066327BF}"/>
              </a:ext>
            </a:extLst>
          </p:cNvPr>
          <p:cNvSpPr txBox="1"/>
          <p:nvPr/>
        </p:nvSpPr>
        <p:spPr>
          <a:xfrm>
            <a:off x="8716736" y="1839790"/>
            <a:ext cx="223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Probability of Student</a:t>
            </a:r>
          </a:p>
          <a:p>
            <a:pPr algn="ctr"/>
            <a:r>
              <a:rPr lang="en-US" dirty="0"/>
              <a:t> Intelligence</a:t>
            </a:r>
          </a:p>
        </p:txBody>
      </p:sp>
    </p:spTree>
    <p:extLst>
      <p:ext uri="{BB962C8B-B14F-4D97-AF65-F5344CB8AC3E}">
        <p14:creationId xmlns:p14="http://schemas.microsoft.com/office/powerpoint/2010/main" val="846425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Forward Sampling from Student Bayesian Network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452180D-559C-2249-BCC0-14D068176B5F}"/>
              </a:ext>
            </a:extLst>
          </p:cNvPr>
          <p:cNvSpPr txBox="1"/>
          <p:nvPr/>
        </p:nvSpPr>
        <p:spPr>
          <a:xfrm>
            <a:off x="522452" y="5092640"/>
            <a:ext cx="94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PGMPY: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60CC9-D40C-374C-A946-5C14B534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51" y="1396028"/>
            <a:ext cx="4445000" cy="2133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41804-B070-2345-832A-1ABA4EF36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16" y="5461972"/>
            <a:ext cx="4912540" cy="951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805FCD-2974-0D47-8A30-B7E7B82B5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364"/>
          <a:stretch/>
        </p:blipFill>
        <p:spPr>
          <a:xfrm>
            <a:off x="7563763" y="1025098"/>
            <a:ext cx="2892843" cy="2883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8C3FAC-8AAF-5142-BEE3-34E5A9267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432" y="4219864"/>
            <a:ext cx="3008670" cy="2168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74020E-F198-F840-8EE0-FEABFBA69CD6}"/>
              </a:ext>
            </a:extLst>
          </p:cNvPr>
          <p:cNvSpPr txBox="1"/>
          <p:nvPr/>
        </p:nvSpPr>
        <p:spPr>
          <a:xfrm>
            <a:off x="7654413" y="379154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9DD3C-0CF3-BB44-BD56-02932E0758D2}"/>
              </a:ext>
            </a:extLst>
          </p:cNvPr>
          <p:cNvSpPr txBox="1"/>
          <p:nvPr/>
        </p:nvSpPr>
        <p:spPr>
          <a:xfrm>
            <a:off x="10137056" y="378171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302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Logistic Regression over 1000 samples (Input J, S, L)</a:t>
            </a:r>
            <a:br>
              <a:rPr lang="en-US" dirty="0"/>
            </a:br>
            <a:r>
              <a:rPr lang="en-US" sz="2800" dirty="0"/>
              <a:t>(Augmented student BN)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FA6D33-C83C-8649-8EE9-5DC508A76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34" y="1234972"/>
            <a:ext cx="3822700" cy="488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23D48-E6A0-0343-9B2D-B3C7846AFFE7}"/>
              </a:ext>
            </a:extLst>
          </p:cNvPr>
          <p:cNvSpPr txBox="1"/>
          <p:nvPr/>
        </p:nvSpPr>
        <p:spPr>
          <a:xfrm>
            <a:off x="474066" y="1310988"/>
            <a:ext cx="37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samples: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Validation samples: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E732F-BCF3-AB4E-8422-1CA1F535A05D}"/>
              </a:ext>
            </a:extLst>
          </p:cNvPr>
          <p:cNvSpPr txBox="1"/>
          <p:nvPr/>
        </p:nvSpPr>
        <p:spPr>
          <a:xfrm>
            <a:off x="4346881" y="1310988"/>
            <a:ext cx="27962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0.293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Accuracy: 92%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0.2802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D9936-7CF2-F447-8587-47899D4743C3}"/>
              </a:ext>
            </a:extLst>
          </p:cNvPr>
          <p:cNvSpPr/>
          <p:nvPr/>
        </p:nvSpPr>
        <p:spPr>
          <a:xfrm>
            <a:off x="3887014" y="3425471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8A78A1-6522-DC4B-99A5-1432E591DEAC}"/>
              </a:ext>
            </a:extLst>
          </p:cNvPr>
          <p:cNvSpPr/>
          <p:nvPr/>
        </p:nvSpPr>
        <p:spPr>
          <a:xfrm>
            <a:off x="3900096" y="424745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C2DD6B-1743-4547-A4F2-4791EBA8750A}"/>
              </a:ext>
            </a:extLst>
          </p:cNvPr>
          <p:cNvSpPr/>
          <p:nvPr/>
        </p:nvSpPr>
        <p:spPr>
          <a:xfrm>
            <a:off x="3900096" y="5063691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A60C2-545A-A849-97B0-F27BCAF95FED}"/>
              </a:ext>
            </a:extLst>
          </p:cNvPr>
          <p:cNvSpPr/>
          <p:nvPr/>
        </p:nvSpPr>
        <p:spPr>
          <a:xfrm>
            <a:off x="3903736" y="587992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CE6BE-D244-934A-8A27-E5E73897BD41}"/>
              </a:ext>
            </a:extLst>
          </p:cNvPr>
          <p:cNvSpPr/>
          <p:nvPr/>
        </p:nvSpPr>
        <p:spPr>
          <a:xfrm>
            <a:off x="5142790" y="4240043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150DE-AA5B-B54A-BD87-C8AB1F7AED4A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>
            <a:off x="4438841" y="3724126"/>
            <a:ext cx="703949" cy="814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F684AB-94DA-F045-B28C-2CF9E1F55248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 flipV="1">
            <a:off x="4451923" y="4538698"/>
            <a:ext cx="690867" cy="7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1D0A0E-271F-FE4F-9B1E-C09935FA46DA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4451923" y="4538698"/>
            <a:ext cx="690867" cy="82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50A31D-F8CE-F143-90C5-1BF827515B7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4455563" y="4538698"/>
            <a:ext cx="687227" cy="1639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22F6D8-92EC-624E-B75D-7CBEEB5A3517}"/>
              </a:ext>
            </a:extLst>
          </p:cNvPr>
          <p:cNvSpPr txBox="1"/>
          <p:nvPr/>
        </p:nvSpPr>
        <p:spPr>
          <a:xfrm>
            <a:off x="3335187" y="602938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112C68-15EC-4544-A1E4-2FF39D0FD16C}"/>
              </a:ext>
            </a:extLst>
          </p:cNvPr>
          <p:cNvSpPr txBox="1"/>
          <p:nvPr/>
        </p:nvSpPr>
        <p:spPr>
          <a:xfrm>
            <a:off x="3335187" y="353946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8B7BF-7C5D-E44C-8EB1-BA2F7088CA1F}"/>
              </a:ext>
            </a:extLst>
          </p:cNvPr>
          <p:cNvSpPr txBox="1"/>
          <p:nvPr/>
        </p:nvSpPr>
        <p:spPr>
          <a:xfrm>
            <a:off x="3341280" y="4361444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98D92-12C1-094D-B2AD-9BCFD0E54504}"/>
              </a:ext>
            </a:extLst>
          </p:cNvPr>
          <p:cNvSpPr txBox="1"/>
          <p:nvPr/>
        </p:nvSpPr>
        <p:spPr>
          <a:xfrm>
            <a:off x="3159764" y="5177680"/>
            <a:ext cx="7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Letter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58725-5F92-F244-8E02-7E86721FDAB6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5694617" y="4538698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C6AFB3D-25A3-B645-AEA6-65868FA75276}"/>
              </a:ext>
            </a:extLst>
          </p:cNvPr>
          <p:cNvSpPr txBox="1"/>
          <p:nvPr/>
        </p:nvSpPr>
        <p:spPr>
          <a:xfrm>
            <a:off x="6107622" y="4354032"/>
            <a:ext cx="12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F27321-9752-8749-83C0-CEF38F61A9FF}"/>
              </a:ext>
            </a:extLst>
          </p:cNvPr>
          <p:cNvSpPr txBox="1"/>
          <p:nvPr/>
        </p:nvSpPr>
        <p:spPr>
          <a:xfrm>
            <a:off x="4877520" y="3601124"/>
            <a:ext cx="11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Sigmoid </a:t>
            </a:r>
          </a:p>
          <a:p>
            <a:pPr algn="ctr"/>
            <a:r>
              <a:rPr lang="en-US" dirty="0"/>
              <a:t>Activation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929D96C-642A-B247-9564-03AB2D50C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25" y="3904254"/>
            <a:ext cx="2884473" cy="171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33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Logistic Regression over 1000 samples (Input S, L)</a:t>
            </a:r>
            <a:br>
              <a:rPr lang="en-US" dirty="0"/>
            </a:br>
            <a:r>
              <a:rPr lang="en-US" sz="2800" dirty="0"/>
              <a:t>(Unaugmented student BN)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523D48-E6A0-0343-9B2D-B3C7846AFFE7}"/>
              </a:ext>
            </a:extLst>
          </p:cNvPr>
          <p:cNvSpPr txBox="1"/>
          <p:nvPr/>
        </p:nvSpPr>
        <p:spPr>
          <a:xfrm>
            <a:off x="474066" y="1439778"/>
            <a:ext cx="37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samples: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Validation samples: 200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E732F-BCF3-AB4E-8422-1CA1F535A05D}"/>
              </a:ext>
            </a:extLst>
          </p:cNvPr>
          <p:cNvSpPr txBox="1"/>
          <p:nvPr/>
        </p:nvSpPr>
        <p:spPr>
          <a:xfrm>
            <a:off x="4346881" y="1439778"/>
            <a:ext cx="27962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90.5%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0.2815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Accuracy: 92%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0.3494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78A78A1-6522-DC4B-99A5-1432E591DEAC}"/>
              </a:ext>
            </a:extLst>
          </p:cNvPr>
          <p:cNvSpPr/>
          <p:nvPr/>
        </p:nvSpPr>
        <p:spPr>
          <a:xfrm>
            <a:off x="4171678" y="379268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C2DD6B-1743-4547-A4F2-4791EBA8750A}"/>
              </a:ext>
            </a:extLst>
          </p:cNvPr>
          <p:cNvSpPr/>
          <p:nvPr/>
        </p:nvSpPr>
        <p:spPr>
          <a:xfrm>
            <a:off x="4171677" y="473022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A60C2-545A-A849-97B0-F27BCAF95FED}"/>
              </a:ext>
            </a:extLst>
          </p:cNvPr>
          <p:cNvSpPr/>
          <p:nvPr/>
        </p:nvSpPr>
        <p:spPr>
          <a:xfrm>
            <a:off x="4181411" y="568486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CE6BE-D244-934A-8A27-E5E73897BD41}"/>
              </a:ext>
            </a:extLst>
          </p:cNvPr>
          <p:cNvSpPr/>
          <p:nvPr/>
        </p:nvSpPr>
        <p:spPr>
          <a:xfrm>
            <a:off x="5516489" y="4730227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F684AB-94DA-F045-B28C-2CF9E1F55248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4723505" y="4091342"/>
            <a:ext cx="792984" cy="93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1D0A0E-271F-FE4F-9B1E-C09935FA46DA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>
            <a:off x="4723504" y="5028882"/>
            <a:ext cx="7929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50A31D-F8CE-F143-90C5-1BF827515B7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4733238" y="5028882"/>
            <a:ext cx="783251" cy="95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22F6D8-92EC-624E-B75D-7CBEEB5A3517}"/>
              </a:ext>
            </a:extLst>
          </p:cNvPr>
          <p:cNvSpPr txBox="1"/>
          <p:nvPr/>
        </p:nvSpPr>
        <p:spPr>
          <a:xfrm>
            <a:off x="3612862" y="583432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E8B7BF-7C5D-E44C-8EB1-BA2F7088CA1F}"/>
              </a:ext>
            </a:extLst>
          </p:cNvPr>
          <p:cNvSpPr txBox="1"/>
          <p:nvPr/>
        </p:nvSpPr>
        <p:spPr>
          <a:xfrm>
            <a:off x="3612862" y="3906676"/>
            <a:ext cx="5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198D92-12C1-094D-B2AD-9BCFD0E54504}"/>
              </a:ext>
            </a:extLst>
          </p:cNvPr>
          <p:cNvSpPr txBox="1"/>
          <p:nvPr/>
        </p:nvSpPr>
        <p:spPr>
          <a:xfrm>
            <a:off x="3431345" y="4844216"/>
            <a:ext cx="74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Letter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58725-5F92-F244-8E02-7E86721FDAB6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6068316" y="5028882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C6AFB3D-25A3-B645-AEA6-65868FA75276}"/>
              </a:ext>
            </a:extLst>
          </p:cNvPr>
          <p:cNvSpPr txBox="1"/>
          <p:nvPr/>
        </p:nvSpPr>
        <p:spPr>
          <a:xfrm>
            <a:off x="6481321" y="4844216"/>
            <a:ext cx="126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F27321-9752-8749-83C0-CEF38F61A9FF}"/>
              </a:ext>
            </a:extLst>
          </p:cNvPr>
          <p:cNvSpPr txBox="1"/>
          <p:nvPr/>
        </p:nvSpPr>
        <p:spPr>
          <a:xfrm>
            <a:off x="5251219" y="4091308"/>
            <a:ext cx="112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Activation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68C921-AA05-AE45-9ABC-109291CAE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9165" y="1355232"/>
            <a:ext cx="3695086" cy="4772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58F3E5-A22D-784A-A999-77D9272BA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81" y="4254056"/>
            <a:ext cx="2556486" cy="15496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FFC9EA6-A9AC-7E49-8A99-5A5F4D86CBCA}"/>
              </a:ext>
            </a:extLst>
          </p:cNvPr>
          <p:cNvSpPr txBox="1"/>
          <p:nvPr/>
        </p:nvSpPr>
        <p:spPr>
          <a:xfrm>
            <a:off x="585208" y="5744103"/>
            <a:ext cx="2329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Unaugmented Student Bayesian Network</a:t>
            </a:r>
          </a:p>
        </p:txBody>
      </p:sp>
    </p:spTree>
    <p:extLst>
      <p:ext uri="{BB962C8B-B14F-4D97-AF65-F5344CB8AC3E}">
        <p14:creationId xmlns:p14="http://schemas.microsoft.com/office/powerpoint/2010/main" val="3774030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356367"/>
            <a:ext cx="11717934" cy="1325563"/>
          </a:xfrm>
        </p:spPr>
        <p:txBody>
          <a:bodyPr/>
          <a:lstStyle/>
          <a:p>
            <a:r>
              <a:rPr lang="en-US" dirty="0"/>
              <a:t>Probability of Intelligence given Job = 1 </a:t>
            </a:r>
            <a:br>
              <a:rPr lang="en-US" dirty="0"/>
            </a:br>
            <a:r>
              <a:rPr lang="en-US" sz="2000" dirty="0"/>
              <a:t>(Logistic Regression over samples from Augmented student BN)</a:t>
            </a:r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C9D9936-7CF2-F447-8587-47899D4743C3}"/>
              </a:ext>
            </a:extLst>
          </p:cNvPr>
          <p:cNvSpPr/>
          <p:nvPr/>
        </p:nvSpPr>
        <p:spPr>
          <a:xfrm>
            <a:off x="1551098" y="467999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2CA60C2-545A-A849-97B0-F27BCAF95FED}"/>
              </a:ext>
            </a:extLst>
          </p:cNvPr>
          <p:cNvSpPr/>
          <p:nvPr/>
        </p:nvSpPr>
        <p:spPr>
          <a:xfrm>
            <a:off x="1551098" y="5659183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D3CE6BE-D244-934A-8A27-E5E73897BD41}"/>
              </a:ext>
            </a:extLst>
          </p:cNvPr>
          <p:cNvSpPr/>
          <p:nvPr/>
        </p:nvSpPr>
        <p:spPr>
          <a:xfrm>
            <a:off x="3500053" y="4082685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1150DE-AA5B-B54A-BD87-C8AB1F7AED4A}"/>
              </a:ext>
            </a:extLst>
          </p:cNvPr>
          <p:cNvCxnSpPr>
            <a:stCxn id="17" idx="6"/>
            <a:endCxn id="25" idx="2"/>
          </p:cNvCxnSpPr>
          <p:nvPr/>
        </p:nvCxnSpPr>
        <p:spPr>
          <a:xfrm flipV="1">
            <a:off x="2102925" y="4381340"/>
            <a:ext cx="1397128" cy="59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750A31D-F8CE-F143-90C5-1BF827515B78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2102925" y="4381340"/>
            <a:ext cx="1397128" cy="157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922F6D8-92EC-624E-B75D-7CBEEB5A3517}"/>
              </a:ext>
            </a:extLst>
          </p:cNvPr>
          <p:cNvSpPr txBox="1"/>
          <p:nvPr/>
        </p:nvSpPr>
        <p:spPr>
          <a:xfrm>
            <a:off x="982549" y="580864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112C68-15EC-4544-A1E4-2FF39D0FD16C}"/>
              </a:ext>
            </a:extLst>
          </p:cNvPr>
          <p:cNvSpPr txBox="1"/>
          <p:nvPr/>
        </p:nvSpPr>
        <p:spPr>
          <a:xfrm>
            <a:off x="338906" y="4800257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Job = {0, </a:t>
            </a:r>
            <a:r>
              <a:rPr lang="en-US" b="1" dirty="0"/>
              <a:t>1</a:t>
            </a:r>
            <a:r>
              <a:rPr lang="en-US" dirty="0"/>
              <a:t>}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D358725-5F92-F244-8E02-7E86721FDAB6}"/>
              </a:ext>
            </a:extLst>
          </p:cNvPr>
          <p:cNvCxnSpPr>
            <a:cxnSpLocks/>
            <a:endCxn id="25" idx="6"/>
          </p:cNvCxnSpPr>
          <p:nvPr/>
        </p:nvCxnSpPr>
        <p:spPr>
          <a:xfrm flipH="1">
            <a:off x="4051880" y="4381340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C6AFB3D-25A3-B645-AEA6-65868FA75276}"/>
              </a:ext>
            </a:extLst>
          </p:cNvPr>
          <p:cNvSpPr txBox="1"/>
          <p:nvPr/>
        </p:nvSpPr>
        <p:spPr>
          <a:xfrm>
            <a:off x="4457390" y="4188614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{0}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F27321-9752-8749-83C0-CEF38F61A9FF}"/>
              </a:ext>
            </a:extLst>
          </p:cNvPr>
          <p:cNvSpPr txBox="1"/>
          <p:nvPr/>
        </p:nvSpPr>
        <p:spPr>
          <a:xfrm>
            <a:off x="3273520" y="3693988"/>
            <a:ext cx="1004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5CA344D-E3BB-A543-B2A3-613B9D60F4F7}"/>
              </a:ext>
            </a:extLst>
          </p:cNvPr>
          <p:cNvSpPr/>
          <p:nvPr/>
        </p:nvSpPr>
        <p:spPr>
          <a:xfrm>
            <a:off x="3500052" y="5146584"/>
            <a:ext cx="551827" cy="597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53C73E-F8A9-894D-B93D-09547D086CB7}"/>
              </a:ext>
            </a:extLst>
          </p:cNvPr>
          <p:cNvCxnSpPr>
            <a:cxnSpLocks/>
            <a:stCxn id="17" idx="6"/>
            <a:endCxn id="33" idx="2"/>
          </p:cNvCxnSpPr>
          <p:nvPr/>
        </p:nvCxnSpPr>
        <p:spPr>
          <a:xfrm>
            <a:off x="2102925" y="4978650"/>
            <a:ext cx="1397127" cy="46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C632247-6B7D-3343-9D06-83300E148157}"/>
              </a:ext>
            </a:extLst>
          </p:cNvPr>
          <p:cNvCxnSpPr>
            <a:cxnSpLocks/>
            <a:stCxn id="24" idx="6"/>
            <a:endCxn id="33" idx="2"/>
          </p:cNvCxnSpPr>
          <p:nvPr/>
        </p:nvCxnSpPr>
        <p:spPr>
          <a:xfrm flipV="1">
            <a:off x="2102925" y="5445239"/>
            <a:ext cx="1397127" cy="512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D7FBCAE-A5FF-124E-A403-6E54BD40D0CE}"/>
              </a:ext>
            </a:extLst>
          </p:cNvPr>
          <p:cNvSpPr txBox="1"/>
          <p:nvPr/>
        </p:nvSpPr>
        <p:spPr>
          <a:xfrm>
            <a:off x="4457390" y="5289851"/>
            <a:ext cx="173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Intelligence = {1}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2AFAC8B-4245-6043-9985-DDA60A4843E5}"/>
              </a:ext>
            </a:extLst>
          </p:cNvPr>
          <p:cNvCxnSpPr>
            <a:cxnSpLocks/>
          </p:cNvCxnSpPr>
          <p:nvPr/>
        </p:nvCxnSpPr>
        <p:spPr>
          <a:xfrm flipH="1">
            <a:off x="4059366" y="5445239"/>
            <a:ext cx="405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72FD9E-E09F-E443-8810-DA6B841D58ED}"/>
              </a:ext>
            </a:extLst>
          </p:cNvPr>
          <p:cNvSpPr txBox="1"/>
          <p:nvPr/>
        </p:nvSpPr>
        <p:spPr>
          <a:xfrm>
            <a:off x="7261114" y="1629893"/>
            <a:ext cx="27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Logistic Regression output: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FA653C-E8F7-5E40-AA9D-C62DBAFA57FF}"/>
              </a:ext>
            </a:extLst>
          </p:cNvPr>
          <p:cNvSpPr/>
          <p:nvPr/>
        </p:nvSpPr>
        <p:spPr>
          <a:xfrm>
            <a:off x="6731057" y="3765946"/>
            <a:ext cx="51542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most probable explanation given student </a:t>
            </a:r>
            <a:r>
              <a:rPr lang="en-US" b="1" dirty="0"/>
              <a:t>gets job </a:t>
            </a:r>
            <a:r>
              <a:rPr lang="en-US" dirty="0"/>
              <a:t>is: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96.2% probability that student is </a:t>
            </a:r>
            <a:r>
              <a:rPr lang="en-US" b="1" dirty="0"/>
              <a:t>intelligent</a:t>
            </a:r>
            <a:r>
              <a:rPr lang="en-US" dirty="0"/>
              <a:t>;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E0DFDA-98E7-6942-9E54-01016A41D3D4}"/>
              </a:ext>
            </a:extLst>
          </p:cNvPr>
          <p:cNvSpPr txBox="1"/>
          <p:nvPr/>
        </p:nvSpPr>
        <p:spPr>
          <a:xfrm>
            <a:off x="6866488" y="3399331"/>
            <a:ext cx="173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Explanation</a:t>
            </a:r>
            <a:r>
              <a:rPr lang="en-US" dirty="0"/>
              <a:t>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2AF916-FA2E-4745-AEC9-4AB997FA2742}"/>
              </a:ext>
            </a:extLst>
          </p:cNvPr>
          <p:cNvSpPr txBox="1"/>
          <p:nvPr/>
        </p:nvSpPr>
        <p:spPr>
          <a:xfrm>
            <a:off x="6866488" y="5039720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Formula: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6291E-945A-D649-9750-11E4C2DAB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88" y="5486064"/>
            <a:ext cx="2434218" cy="2381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552F75-0721-8749-B616-74A41A1DB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488" y="5883227"/>
            <a:ext cx="2434208" cy="23812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F253A80-39D8-F24D-AA71-1E292D80ED4E}"/>
              </a:ext>
            </a:extLst>
          </p:cNvPr>
          <p:cNvSpPr txBox="1"/>
          <p:nvPr/>
        </p:nvSpPr>
        <p:spPr>
          <a:xfrm>
            <a:off x="417213" y="1676051"/>
            <a:ext cx="37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Training Hyperparameters: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Epochs: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Batch Size: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samples: 1000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Training samples: 800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Validation samples: 200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0AED70-DCBD-934E-8F66-2FC2078D1D6C}"/>
              </a:ext>
            </a:extLst>
          </p:cNvPr>
          <p:cNvSpPr txBox="1"/>
          <p:nvPr/>
        </p:nvSpPr>
        <p:spPr>
          <a:xfrm>
            <a:off x="4109570" y="1670893"/>
            <a:ext cx="2913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94.62%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Loss: 0.1580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Accuracy: 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Testing Loss: 0.1534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9F9025-6B12-3845-87BB-C9CE15DF4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828" y="2139090"/>
            <a:ext cx="4234025" cy="67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2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A9E-5D23-2043-8DB1-C7B9DF1A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66" y="29669"/>
            <a:ext cx="11717934" cy="1325563"/>
          </a:xfrm>
        </p:spPr>
        <p:txBody>
          <a:bodyPr/>
          <a:lstStyle/>
          <a:p>
            <a:r>
              <a:rPr lang="en-US" dirty="0"/>
              <a:t>PGM classification over 1000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1E732F-BCF3-AB4E-8422-1CA1F535A05D}"/>
              </a:ext>
            </a:extLst>
          </p:cNvPr>
          <p:cNvSpPr txBox="1"/>
          <p:nvPr/>
        </p:nvSpPr>
        <p:spPr>
          <a:xfrm>
            <a:off x="474066" y="5195950"/>
            <a:ext cx="3030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Accuracy: 91.875%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00000"/>
                </a:solidFill>
              </a:rPr>
              <a:t>Testing Accuracy: 88.5%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29864-6B04-BB4E-9317-66B5DBF718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32"/>
          <a:stretch/>
        </p:blipFill>
        <p:spPr>
          <a:xfrm>
            <a:off x="497313" y="1424251"/>
            <a:ext cx="6899418" cy="3558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199CC-3703-D349-9E91-02C0E9F7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46" y="2044207"/>
            <a:ext cx="4132441" cy="24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3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1394</Words>
  <Application>Microsoft Macintosh PowerPoint</Application>
  <PresentationFormat>Widescreen</PresentationFormat>
  <Paragraphs>193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Joint Probability Inference</vt:lpstr>
      <vt:lpstr>Joint Probability Inference - Combinations</vt:lpstr>
      <vt:lpstr>Conditional Probability MAP Inference given Job</vt:lpstr>
      <vt:lpstr>Intelligence MAP Inference given Job = 1</vt:lpstr>
      <vt:lpstr>Forward Sampling from Student Bayesian Network</vt:lpstr>
      <vt:lpstr>Logistic Regression over 1000 samples (Input J, S, L) (Augmented student BN)</vt:lpstr>
      <vt:lpstr>Logistic Regression over 1000 samples (Input S, L) (Unaugmented student BN)</vt:lpstr>
      <vt:lpstr>Probability of Intelligence given Job = 1  (Logistic Regression over samples from Augmented student BN)</vt:lpstr>
      <vt:lpstr>PGM classification over 1000 samples</vt:lpstr>
      <vt:lpstr>Explainable System v/s High performance system</vt:lpstr>
      <vt:lpstr>Appendix</vt:lpstr>
      <vt:lpstr>Joint Probability Inference</vt:lpstr>
      <vt:lpstr>Conditional Probability Inference (MAP Query 1)</vt:lpstr>
      <vt:lpstr>Conditional Probability Inference (MAP Query 2)</vt:lpstr>
      <vt:lpstr>Conditional Probability Inference (MAP Query 3, 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Chauhan, Mihir</dc:creator>
  <cp:lastModifiedBy>Chauhan, Mihir</cp:lastModifiedBy>
  <cp:revision>530</cp:revision>
  <dcterms:created xsi:type="dcterms:W3CDTF">2019-03-13T13:27:00Z</dcterms:created>
  <dcterms:modified xsi:type="dcterms:W3CDTF">2019-03-20T00:08:04Z</dcterms:modified>
</cp:coreProperties>
</file>